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4" r:id="rId3"/>
    <p:sldId id="293" r:id="rId4"/>
    <p:sldId id="295" r:id="rId5"/>
    <p:sldId id="296" r:id="rId6"/>
    <p:sldId id="297" r:id="rId7"/>
    <p:sldId id="298" r:id="rId8"/>
    <p:sldId id="283" r:id="rId9"/>
    <p:sldId id="290" r:id="rId10"/>
    <p:sldId id="291" r:id="rId11"/>
    <p:sldId id="292" r:id="rId12"/>
    <p:sldId id="284" r:id="rId13"/>
    <p:sldId id="285" r:id="rId14"/>
    <p:sldId id="299" r:id="rId15"/>
    <p:sldId id="300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46" autoAdjust="0"/>
  </p:normalViewPr>
  <p:slideViewPr>
    <p:cSldViewPr>
      <p:cViewPr>
        <p:scale>
          <a:sx n="80" d="100"/>
          <a:sy n="80" d="100"/>
        </p:scale>
        <p:origin x="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45134F2-E0D2-4B8D-B3A1-2CE061D1A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0B8311-C98A-446D-8839-0B3DE25CE2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7AB8FAA-1D4D-4B16-A7BB-2D2D61F35E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2993C5F-16E2-4083-A4E5-62B2870DE0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F8771-8F2B-4780-AAC6-04B271879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8D8A67-275F-484A-9C19-1DE346F10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354D00-3C5F-4938-B2BE-3E0640F9D9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F06CCDB-E6CD-42D7-A2E7-35753E114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CA1406-4799-4873-89A0-D250932DFC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AA20B-D015-4486-A618-16BCA4320D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9D5BEA2-2B45-42FE-8E8A-E8CF3C1F1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DBDCBD-5A66-4846-AAAC-487868CF87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WV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2B8-1D20-42C0-9736-6D771A8A97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9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5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istation.com/reading_ebroch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724122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eschools.net/parents.asp" TargetMode="External"/><Relationship Id="rId2" Type="http://schemas.openxmlformats.org/officeDocument/2006/relationships/hyperlink" Target="https://www.classdojo.com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ta.org/home/family-resources/Parents-Guides-to-Student-Success" TargetMode="External"/><Relationship Id="rId4" Type="http://schemas.openxmlformats.org/officeDocument/2006/relationships/hyperlink" Target="https://bridgeprepgreatermiami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gaiff.com%2F13977-magazine-racks-for-bathroom-pleasing-your-reading-time-with-a-new-look%2Finspiring-wall-magazine-rack-for-comfy-time-in-bathroom%2F&amp;ei=aohjVOvtDseGigKwg4GQBQ&amp;bvm=bv.79189006,d.aWw&amp;psig=AFQjCNEvWM1Jr0KPhddREO0u-Go5iH4Cjg&amp;ust=1415895475565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F2C119-5230-4521-9395-DA939BA852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705600" cy="2095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Programs &amp; Parental Involvement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5817F9-6403-44FA-8EA7-CF709D218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Bridgeprep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 Academy of Greater Miami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August 27, 2019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Ms. Ortiz, Principal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Mrs. March, Assistant Principal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11D03-319A-4572-AFFB-0C88FF42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36" y="3733800"/>
            <a:ext cx="1916139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Like the idea of a bookshelf for cookbooks in the kitchen">
            <a:extLst>
              <a:ext uri="{FF2B5EF4-FFF2-40B4-BE49-F238E27FC236}">
                <a16:creationId xmlns:a16="http://schemas.microsoft.com/office/drawing/2014/main" id="{E097DBF8-7A84-4036-9641-FB38765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38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Inspired Whims: DIY Magazine Rack">
            <a:extLst>
              <a:ext uri="{FF2B5EF4-FFF2-40B4-BE49-F238E27FC236}">
                <a16:creationId xmlns:a16="http://schemas.microsoft.com/office/drawing/2014/main" id="{21E9402F-F9A2-462C-8A5A-8DF5FA39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67000"/>
            <a:ext cx="25146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street signs">
            <a:extLst>
              <a:ext uri="{FF2B5EF4-FFF2-40B4-BE49-F238E27FC236}">
                <a16:creationId xmlns:a16="http://schemas.microsoft.com/office/drawing/2014/main" id="{EBDF4212-52C1-4F66-83A7-295D6EF2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This will be perfect in the kids play room.  Everyone knows Delilah loves a good book!-love REaDon the walls">
            <a:extLst>
              <a:ext uri="{FF2B5EF4-FFF2-40B4-BE49-F238E27FC236}">
                <a16:creationId xmlns:a16="http://schemas.microsoft.com/office/drawing/2014/main" id="{DAFEB661-7424-460C-983C-0415098F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82120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These kids' bookshelves are made from inexpensive plastic *gutters.*">
            <a:extLst>
              <a:ext uri="{FF2B5EF4-FFF2-40B4-BE49-F238E27FC236}">
                <a16:creationId xmlns:a16="http://schemas.microsoft.com/office/drawing/2014/main" id="{6AACB7A3-9EB4-4D64-ADE1-A87FDE57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7" y="573087"/>
            <a:ext cx="2320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no kiddies on the way but must save this for the future- love the bookshelves">
            <a:extLst>
              <a:ext uri="{FF2B5EF4-FFF2-40B4-BE49-F238E27FC236}">
                <a16:creationId xmlns:a16="http://schemas.microsoft.com/office/drawing/2014/main" id="{BFBA4490-F68B-4256-9E22-EEFC4AE3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49250"/>
            <a:ext cx="2514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a na na na — Batshelf! Squeeze graphic novels and various books about justice into this handmade Batman Bookshelf ($277).">
            <a:extLst>
              <a:ext uri="{FF2B5EF4-FFF2-40B4-BE49-F238E27FC236}">
                <a16:creationId xmlns:a16="http://schemas.microsoft.com/office/drawing/2014/main" id="{3F2B0817-B680-4016-945D-1D4B09AC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7" y="4550676"/>
            <a:ext cx="2705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Spiderman Room. Made loft fro $70, book shelves $7 total (they were $60 each at pottery barn, Spiderman wall decal was $20 at Walmart.com. Love my boys room!!">
            <a:extLst>
              <a:ext uri="{FF2B5EF4-FFF2-40B4-BE49-F238E27FC236}">
                <a16:creationId xmlns:a16="http://schemas.microsoft.com/office/drawing/2014/main" id="{49A9B77A-7F64-4E89-8E6A-73967162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" y="3505200"/>
            <a:ext cx="22479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FAC2B7-1941-4BC4-8FCE-35609885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These 10 Guiding Principles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6C82EC-D671-488F-A91E-44F353B21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1639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members are equal partners in a child’s education.</a:t>
            </a:r>
          </a:p>
          <a:p>
            <a:pPr eaLnBrk="1" hangingPunct="1"/>
            <a:r>
              <a:rPr lang="en-US" altLang="en-US" sz="2800" dirty="0"/>
              <a:t>The home environment is the “primary” educational environment.</a:t>
            </a:r>
          </a:p>
          <a:p>
            <a:pPr eaLnBrk="1" hangingPunct="1"/>
            <a:r>
              <a:rPr lang="en-US" altLang="en-US" sz="2800" dirty="0"/>
              <a:t>Schools must respect the diversity of families and their varied needs.</a:t>
            </a:r>
          </a:p>
          <a:p>
            <a:pPr eaLnBrk="1" hangingPunct="1"/>
            <a:r>
              <a:rPr lang="en-US" altLang="en-US" sz="2800" dirty="0"/>
              <a:t>All families care about their children.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74CDE16-BF28-4CD3-BB6E-226B96690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involvement is important through all years of a child’s education.</a:t>
            </a:r>
          </a:p>
          <a:p>
            <a:pPr eaLnBrk="1" hangingPunct="1"/>
            <a:r>
              <a:rPr lang="en-US" altLang="en-US" sz="2800" dirty="0"/>
              <a:t>Family involvement takes many forms and may not require a family’s presence at school.</a:t>
            </a:r>
          </a:p>
          <a:p>
            <a:pPr eaLnBrk="1" hangingPunct="1"/>
            <a:r>
              <a:rPr lang="en-US" altLang="en-US" sz="2800" dirty="0"/>
              <a:t>Families, schools, and communities are closely interconnected and must collaborate in educating children.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29DA-9CDC-44EB-8DEE-A55A5035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00482"/>
          </a:xfrm>
        </p:spPr>
        <p:txBody>
          <a:bodyPr/>
          <a:lstStyle/>
          <a:p>
            <a:r>
              <a:rPr lang="en-US" dirty="0"/>
              <a:t>BPA Book Swap! </a:t>
            </a:r>
            <a:br>
              <a:rPr lang="en-US" dirty="0"/>
            </a:br>
            <a:r>
              <a:rPr lang="en-US" sz="2800" i="1" dirty="0"/>
              <a:t>(Every Friday starting September 13</a:t>
            </a:r>
            <a:r>
              <a:rPr lang="en-US" sz="2800" i="1" baseline="30000" dirty="0"/>
              <a:t>th</a:t>
            </a:r>
            <a:r>
              <a:rPr lang="en-US" sz="2800" i="1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1. Bring in a gently used book that you have already read. </a:t>
            </a:r>
            <a:br>
              <a:rPr lang="en-US" sz="2800" dirty="0"/>
            </a:br>
            <a:r>
              <a:rPr lang="en-US" sz="2800" dirty="0"/>
              <a:t>2. Drop it off at our Book Swap Cart.</a:t>
            </a:r>
            <a:br>
              <a:rPr lang="en-US" sz="2800" dirty="0"/>
            </a:br>
            <a:r>
              <a:rPr lang="en-US" sz="2800" dirty="0"/>
              <a:t>3. Choose a “new” book to take home and read. </a:t>
            </a:r>
          </a:p>
        </p:txBody>
      </p:sp>
      <p:pic>
        <p:nvPicPr>
          <p:cNvPr id="6148" name="Picture 4" descr="Image result for book swap">
            <a:extLst>
              <a:ext uri="{FF2B5EF4-FFF2-40B4-BE49-F238E27FC236}">
                <a16:creationId xmlns:a16="http://schemas.microsoft.com/office/drawing/2014/main" id="{FAC18CE3-F2CA-460C-BD4E-8A5BC3512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92" y="4267200"/>
            <a:ext cx="2595196" cy="22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7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51CF-3935-447A-AC43-946ECB9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trusting us with your child. We are looking forward to a successful school year. </a:t>
            </a:r>
          </a:p>
        </p:txBody>
      </p:sp>
      <p:pic>
        <p:nvPicPr>
          <p:cNvPr id="7170" name="Picture 2" descr="Image result for team together everyone achieves more">
            <a:extLst>
              <a:ext uri="{FF2B5EF4-FFF2-40B4-BE49-F238E27FC236}">
                <a16:creationId xmlns:a16="http://schemas.microsoft.com/office/drawing/2014/main" id="{ED1785C6-3CB8-47E3-B3D0-A3AAA164D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0998"/>
            <a:ext cx="4038600" cy="2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E4E93-B8E9-4F73-BB04-BC1443363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3" y="568171"/>
            <a:ext cx="6867617" cy="1878694"/>
          </a:xfrm>
        </p:spPr>
        <p:txBody>
          <a:bodyPr>
            <a:normAutofit/>
          </a:bodyPr>
          <a:lstStyle/>
          <a:p>
            <a:r>
              <a:rPr lang="en-US" sz="5400" b="1" dirty="0"/>
              <a:t>Online Programs </a:t>
            </a:r>
          </a:p>
        </p:txBody>
      </p:sp>
      <p:pic>
        <p:nvPicPr>
          <p:cNvPr id="2050" name="Picture 2" descr="Image result for students working on computers clipart">
            <a:extLst>
              <a:ext uri="{FF2B5EF4-FFF2-40B4-BE49-F238E27FC236}">
                <a16:creationId xmlns:a16="http://schemas.microsoft.com/office/drawing/2014/main" id="{5E51E04B-72BD-4C87-8D9E-CF81FB44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648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9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88DE-B9F8-4D33-BAD3-8DB74D3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ISTATION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35B99-8736-4277-93C6-EA6A9E62EA1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0776" r="30776"/>
          <a:stretch/>
        </p:blipFill>
        <p:spPr>
          <a:xfrm>
            <a:off x="76200" y="55217"/>
            <a:ext cx="3280974" cy="4800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37D17-E057-4415-90F7-CB502508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3031" cy="2895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Reading, Math and Spanish Intervention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https://info.istation.com/reading_ebrochure</a:t>
            </a:r>
            <a:endParaRPr lang="en-US" sz="2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Must download the </a:t>
            </a: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Application to your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Support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7348C-0158-4B0E-A6B5-46565CD9F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6297" r="27500" b="10740"/>
          <a:stretch/>
        </p:blipFill>
        <p:spPr>
          <a:xfrm>
            <a:off x="457200" y="2557670"/>
            <a:ext cx="3898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26BC40-8174-40FE-8636-043B7FC2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9939"/>
            <a:ext cx="7620000" cy="1371600"/>
          </a:xfrm>
        </p:spPr>
        <p:txBody>
          <a:bodyPr>
            <a:normAutofit/>
          </a:bodyPr>
          <a:lstStyle/>
          <a:p>
            <a:r>
              <a:rPr lang="en-US" sz="5400" b="1" dirty="0"/>
              <a:t>ACHIEVE 3000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FF334F-7D25-44D4-9F45-1E52DEEB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is Achieve 3000?</a:t>
            </a:r>
          </a:p>
          <a:p>
            <a:pPr marL="0" indent="0">
              <a:buNone/>
            </a:pPr>
            <a:r>
              <a:rPr lang="en-US" b="1" dirty="0"/>
              <a:t>Achieve3000</a:t>
            </a:r>
            <a:r>
              <a:rPr lang="en-US" dirty="0"/>
              <a:t> is the leader in online differentiated instruction, serving millions of students worldwide. For over 15 years, the company has been reaching students at their precise Lexile</a:t>
            </a:r>
            <a:r>
              <a:rPr lang="en-US" baseline="30000" dirty="0"/>
              <a:t>®</a:t>
            </a:r>
            <a:r>
              <a:rPr lang="en-US" dirty="0"/>
              <a:t> reading levels to deliver significant reading gains.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https://vimeo.com/172412234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How to Log in?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https://login.achieve3000.com/index</a:t>
            </a:r>
          </a:p>
        </p:txBody>
      </p:sp>
    </p:spTree>
    <p:extLst>
      <p:ext uri="{BB962C8B-B14F-4D97-AF65-F5344CB8AC3E}">
        <p14:creationId xmlns:p14="http://schemas.microsoft.com/office/powerpoint/2010/main" val="19566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C3C1-208F-4BC4-8DD4-60A020A0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E82541-40E8-4FCB-809B-E53BBF644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1659-671D-4180-A7ED-27A72E1DA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79" b="8337"/>
          <a:stretch/>
        </p:blipFill>
        <p:spPr>
          <a:xfrm>
            <a:off x="0" y="1524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E5D4-E82E-41B7-8C92-FAD77BD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3000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D264A5-D270-4FD5-BBA2-7F980A99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4CF75-FAF6-4BB4-A590-476789AF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" y="0"/>
            <a:ext cx="9144000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BAF7D3-3059-476C-AC5E-2251B1A2F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1000" y="3810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447EDB-97B1-4753-9A53-4F10A7C30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9878"/>
            <a:ext cx="7620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Parental Involvement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35E73E-C303-436F-BFD4-957454D37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91478"/>
            <a:ext cx="7086600" cy="4856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Class Dojo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https://www.classdojo.com/about/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Student Grades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http://www.dadeschools.net/parents.asp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chemeClr val="tx1"/>
                </a:solidFill>
              </a:rPr>
              <a:t>Bridgeprep</a:t>
            </a:r>
            <a:r>
              <a:rPr lang="en-US" altLang="en-US" sz="2600" dirty="0">
                <a:solidFill>
                  <a:schemeClr val="tx1"/>
                </a:solidFill>
              </a:rPr>
              <a:t> Academy Website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https://bridgeprepgreatermiami.com/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Parents’ Guide to Student Success by PTA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https://www.pta.org/home/family-resources/Parents-Guides-to-Student-Success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DE95F69-F1C6-4853-AB3B-1E318F6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3" y="304800"/>
            <a:ext cx="4884938" cy="1524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Reading Everywhere!</a:t>
            </a:r>
          </a:p>
        </p:txBody>
      </p:sp>
      <p:pic>
        <p:nvPicPr>
          <p:cNvPr id="27651" name="Picture 2" descr="https://encrypted-tbn2.gstatic.com/images?q=tbn:ANd9GcQzJUfVtIcteDiTeUZ94yHI8aVOWIogEYJJT-bQvBXRjrsUFuyf">
            <a:hlinkClick r:id="rId2"/>
            <a:extLst>
              <a:ext uri="{FF2B5EF4-FFF2-40B4-BE49-F238E27FC236}">
                <a16:creationId xmlns:a16="http://schemas.microsoft.com/office/drawing/2014/main" id="{48DC4327-D948-41F5-AF70-8130EA60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2067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write spelling words on bathroom mirror with dry erase marker">
            <a:extLst>
              <a:ext uri="{FF2B5EF4-FFF2-40B4-BE49-F238E27FC236}">
                <a16:creationId xmlns:a16="http://schemas.microsoft.com/office/drawing/2014/main" id="{DC56D2E4-4A15-4313-880F-D76515FD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4" y="-17755"/>
            <a:ext cx="3311525" cy="40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Bath toys? Creative Organization Ideas for Kids">
            <a:extLst>
              <a:ext uri="{FF2B5EF4-FFF2-40B4-BE49-F238E27FC236}">
                <a16:creationId xmlns:a16="http://schemas.microsoft.com/office/drawing/2014/main" id="{DB66BB1E-F180-4D3A-9FD4-8484020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Put print in the bathroom!">
            <a:extLst>
              <a:ext uri="{FF2B5EF4-FFF2-40B4-BE49-F238E27FC236}">
                <a16:creationId xmlns:a16="http://schemas.microsoft.com/office/drawing/2014/main" id="{4C297F8F-577F-49D0-830A-28385BD4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37087"/>
            <a:ext cx="2708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street signs">
            <a:extLst>
              <a:ext uri="{FF2B5EF4-FFF2-40B4-BE49-F238E27FC236}">
                <a16:creationId xmlns:a16="http://schemas.microsoft.com/office/drawing/2014/main" id="{9D9FB2B3-1849-4A13-9034-F6C5966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2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po marker on mirror">
            <a:extLst>
              <a:ext uri="{FF2B5EF4-FFF2-40B4-BE49-F238E27FC236}">
                <a16:creationId xmlns:a16="http://schemas.microsoft.com/office/drawing/2014/main" id="{03C90CEA-3220-4AC3-ABC6-289F33AD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5" y="1828800"/>
            <a:ext cx="29487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792</TotalTime>
  <Words>239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</vt:lpstr>
      <vt:lpstr>Online Programs &amp; Parental Involvement </vt:lpstr>
      <vt:lpstr>Online Programs </vt:lpstr>
      <vt:lpstr>ISTATION </vt:lpstr>
      <vt:lpstr>ACHIEVE 3000 </vt:lpstr>
      <vt:lpstr>PowerPoint Presentation</vt:lpstr>
      <vt:lpstr>Achieve 3000</vt:lpstr>
      <vt:lpstr>PowerPoint Presentation</vt:lpstr>
      <vt:lpstr>Parental Involvement</vt:lpstr>
      <vt:lpstr>Reading Everywhere!</vt:lpstr>
      <vt:lpstr>PowerPoint Presentation</vt:lpstr>
      <vt:lpstr>PowerPoint Presentation</vt:lpstr>
      <vt:lpstr>Remember These 10 Guiding Principles</vt:lpstr>
      <vt:lpstr>PowerPoint Presentation</vt:lpstr>
      <vt:lpstr>BPA Book Swap!  (Every Friday starting September 13th)  1. Bring in a gently used book that you have already read.  2. Drop it off at our Book Swap Cart. 3. Choose a “new” book to take home and read. </vt:lpstr>
      <vt:lpstr>Thank you for trusting us with your child. We are looking forward to a successful school year.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Drake</dc:creator>
  <cp:lastModifiedBy>Mitzie Ortiz</cp:lastModifiedBy>
  <cp:revision>42</cp:revision>
  <cp:lastPrinted>2018-11-08T17:29:42Z</cp:lastPrinted>
  <dcterms:created xsi:type="dcterms:W3CDTF">2003-04-05T14:38:42Z</dcterms:created>
  <dcterms:modified xsi:type="dcterms:W3CDTF">2019-08-27T21:00:04Z</dcterms:modified>
</cp:coreProperties>
</file>